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Telegraf" charset="1" panose="00000500000000000000"/>
      <p:regular r:id="rId29"/>
    </p:embeddedFont>
    <p:embeddedFont>
      <p:font typeface="Telegraf Bold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42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42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mailto:ethendcosta5@gmail.com" TargetMode="External" Type="http://schemas.openxmlformats.org/officeDocument/2006/relationships/hyperlink"/><Relationship Id="rId6" Target="https://github.com/EthenDcosta5" TargetMode="External" Type="http://schemas.openxmlformats.org/officeDocument/2006/relationships/hyperlink"/><Relationship Id="rId7" Target="http://www.linkedin.com/in/ethendcosta" TargetMode="External" Type="http://schemas.openxmlformats.org/officeDocument/2006/relationships/hyperlink"/><Relationship Id="rId8" Target="../media/image6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jpe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9.jpeg" Type="http://schemas.openxmlformats.org/officeDocument/2006/relationships/image"/><Relationship Id="rId13" Target="../media/image20.jpe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881271"/>
            <a:ext cx="8320366" cy="4300092"/>
            <a:chOff x="0" y="0"/>
            <a:chExt cx="11093821" cy="5733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444977"/>
              <a:ext cx="8017562" cy="189506"/>
            </a:xfrm>
            <a:custGeom>
              <a:avLst/>
              <a:gdLst/>
              <a:ahLst/>
              <a:cxnLst/>
              <a:rect r="r" b="b" t="t" l="l"/>
              <a:pathLst>
                <a:path h="189506" w="8017562">
                  <a:moveTo>
                    <a:pt x="0" y="0"/>
                  </a:moveTo>
                  <a:lnTo>
                    <a:pt x="8017562" y="0"/>
                  </a:lnTo>
                  <a:lnTo>
                    <a:pt x="8017562" y="189506"/>
                  </a:lnTo>
                  <a:lnTo>
                    <a:pt x="0" y="18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5072633"/>
              <a:ext cx="10820400" cy="660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Data Analysis Using Advanced SQL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4775"/>
              <a:ext cx="11093821" cy="4340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999"/>
                </a:lnSpc>
              </a:pPr>
              <a:r>
                <a:rPr lang="en-US" sz="11999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JENSONS</a:t>
              </a:r>
            </a:p>
            <a:p>
              <a:pPr algn="l">
                <a:lnSpc>
                  <a:spcPts val="11999"/>
                </a:lnSpc>
              </a:pPr>
              <a:r>
                <a:rPr lang="en-US" sz="11999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USA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060749"/>
            <a:ext cx="2466691" cy="876307"/>
            <a:chOff x="0" y="0"/>
            <a:chExt cx="3288921" cy="11684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288921" cy="1168410"/>
              <a:chOff x="0" y="0"/>
              <a:chExt cx="808374" cy="28718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08374" cy="287180"/>
              </a:xfrm>
              <a:custGeom>
                <a:avLst/>
                <a:gdLst/>
                <a:ahLst/>
                <a:cxnLst/>
                <a:rect r="r" b="b" t="t" l="l"/>
                <a:pathLst>
                  <a:path h="287180" w="808374">
                    <a:moveTo>
                      <a:pt x="0" y="0"/>
                    </a:moveTo>
                    <a:lnTo>
                      <a:pt x="808374" y="0"/>
                    </a:lnTo>
                    <a:lnTo>
                      <a:pt x="808374" y="287180"/>
                    </a:lnTo>
                    <a:lnTo>
                      <a:pt x="0" y="2871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76200"/>
                <a:ext cx="808374" cy="363380"/>
              </a:xfrm>
              <a:prstGeom prst="rect">
                <a:avLst/>
              </a:prstGeom>
            </p:spPr>
            <p:txBody>
              <a:bodyPr anchor="ctr" rtlCol="false" tIns="40826" lIns="40826" bIns="40826" rIns="40826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46067" y="128238"/>
              <a:ext cx="932796" cy="911934"/>
            </a:xfrm>
            <a:custGeom>
              <a:avLst/>
              <a:gdLst/>
              <a:ahLst/>
              <a:cxnLst/>
              <a:rect r="r" b="b" t="t" l="l"/>
              <a:pathLst>
                <a:path h="911934" w="932796">
                  <a:moveTo>
                    <a:pt x="0" y="0"/>
                  </a:moveTo>
                  <a:lnTo>
                    <a:pt x="932796" y="0"/>
                  </a:lnTo>
                  <a:lnTo>
                    <a:pt x="932796" y="911934"/>
                  </a:lnTo>
                  <a:lnTo>
                    <a:pt x="0" y="911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61328" t="0" r="-160758" b="-8046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53094" y="422413"/>
              <a:ext cx="1989761" cy="323584"/>
            </a:xfrm>
            <a:custGeom>
              <a:avLst/>
              <a:gdLst/>
              <a:ahLst/>
              <a:cxnLst/>
              <a:rect r="r" b="b" t="t" l="l"/>
              <a:pathLst>
                <a:path h="323584" w="1989761">
                  <a:moveTo>
                    <a:pt x="0" y="0"/>
                  </a:moveTo>
                  <a:lnTo>
                    <a:pt x="1989760" y="0"/>
                  </a:lnTo>
                  <a:lnTo>
                    <a:pt x="1989760" y="323584"/>
                  </a:lnTo>
                  <a:lnTo>
                    <a:pt x="0" y="323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57034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8775403"/>
            <a:ext cx="3792067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Ethen D’Costa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66330" y="1163622"/>
            <a:ext cx="3792970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0120"/>
            <a:ext cx="18288000" cy="12207240"/>
          </a:xfrm>
          <a:custGeom>
            <a:avLst/>
            <a:gdLst/>
            <a:ahLst/>
            <a:cxnLst/>
            <a:rect r="r" b="b" t="t" l="l"/>
            <a:pathLst>
              <a:path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301709" cy="12207240"/>
          </a:xfrm>
          <a:custGeom>
            <a:avLst/>
            <a:gdLst/>
            <a:ahLst/>
            <a:cxnLst/>
            <a:rect r="r" b="b" t="t" l="l"/>
            <a:pathLst>
              <a:path h="12207240" w="18301709">
                <a:moveTo>
                  <a:pt x="0" y="0"/>
                </a:moveTo>
                <a:lnTo>
                  <a:pt x="18301709" y="0"/>
                </a:lnTo>
                <a:lnTo>
                  <a:pt x="18301709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80604" y="-735097"/>
            <a:ext cx="20649208" cy="11757194"/>
            <a:chOff x="0" y="0"/>
            <a:chExt cx="5438474" cy="30965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38474" cy="3096545"/>
            </a:xfrm>
            <a:custGeom>
              <a:avLst/>
              <a:gdLst/>
              <a:ahLst/>
              <a:cxnLst/>
              <a:rect r="r" b="b" t="t" l="l"/>
              <a:pathLst>
                <a:path h="3096545" w="5438474">
                  <a:moveTo>
                    <a:pt x="0" y="0"/>
                  </a:moveTo>
                  <a:lnTo>
                    <a:pt x="5438474" y="0"/>
                  </a:lnTo>
                  <a:lnTo>
                    <a:pt x="5438474" y="3096545"/>
                  </a:lnTo>
                  <a:lnTo>
                    <a:pt x="0" y="3096545"/>
                  </a:lnTo>
                  <a:close/>
                </a:path>
              </a:pathLst>
            </a:custGeom>
            <a:solidFill>
              <a:srgbClr val="000000">
                <a:alpha val="7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5438474" cy="317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779136">
            <a:off x="9767824" y="27107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04755">
            <a:off x="-9196357" y="-5995380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8"/>
                </a:lnTo>
                <a:lnTo>
                  <a:pt x="0" y="13407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6696" y="3664988"/>
            <a:ext cx="13854608" cy="268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Queries to Enhance Customer Experience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25645" y="1903928"/>
            <a:ext cx="11307188" cy="6479144"/>
          </a:xfrm>
          <a:custGeom>
            <a:avLst/>
            <a:gdLst/>
            <a:ahLst/>
            <a:cxnLst/>
            <a:rect r="r" b="b" t="t" l="l"/>
            <a:pathLst>
              <a:path h="6479144" w="11307188">
                <a:moveTo>
                  <a:pt x="0" y="0"/>
                </a:moveTo>
                <a:lnTo>
                  <a:pt x="11307189" y="0"/>
                </a:lnTo>
                <a:lnTo>
                  <a:pt x="11307189" y="6479144"/>
                </a:lnTo>
                <a:lnTo>
                  <a:pt x="0" y="6479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7279" y="3840389"/>
            <a:ext cx="6690444" cy="2606222"/>
            <a:chOff x="0" y="0"/>
            <a:chExt cx="8920591" cy="347496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25226"/>
              <a:ext cx="8920591" cy="265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50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Find the customer who spent the most money on orders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true" flipV="false" rot="0">
              <a:off x="0" y="3345012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true" rot="-990888">
            <a:off x="507868" y="-1653295"/>
            <a:ext cx="10372410" cy="3752926"/>
          </a:xfrm>
          <a:custGeom>
            <a:avLst/>
            <a:gdLst/>
            <a:ahLst/>
            <a:cxnLst/>
            <a:rect r="r" b="b" t="t" l="l"/>
            <a:pathLst>
              <a:path h="3752926" w="10372410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6">
              <a:alphaModFix amt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9955175">
            <a:off x="1734305" y="8697504"/>
            <a:ext cx="8786158" cy="3178992"/>
          </a:xfrm>
          <a:custGeom>
            <a:avLst/>
            <a:gdLst/>
            <a:ahLst/>
            <a:cxnLst/>
            <a:rect r="r" b="b" t="t" l="l"/>
            <a:pathLst>
              <a:path h="3178992" w="8786158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8">
              <a:alphaModFix amt="6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3692">
            <a:off x="-2092563" y="5494437"/>
            <a:ext cx="12348139" cy="10035669"/>
          </a:xfrm>
          <a:custGeom>
            <a:avLst/>
            <a:gdLst/>
            <a:ahLst/>
            <a:cxnLst/>
            <a:rect r="r" b="b" t="t" l="l"/>
            <a:pathLst>
              <a:path h="10035669" w="1234813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36285" y="6977798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4123437" y="0"/>
                </a:moveTo>
                <a:lnTo>
                  <a:pt x="0" y="0"/>
                </a:lnTo>
                <a:lnTo>
                  <a:pt x="0" y="97463"/>
                </a:lnTo>
                <a:lnTo>
                  <a:pt x="4123437" y="97463"/>
                </a:lnTo>
                <a:lnTo>
                  <a:pt x="41234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36285" y="3211739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4123437" y="0"/>
                </a:moveTo>
                <a:lnTo>
                  <a:pt x="0" y="0"/>
                </a:lnTo>
                <a:lnTo>
                  <a:pt x="0" y="97463"/>
                </a:lnTo>
                <a:lnTo>
                  <a:pt x="4123437" y="97463"/>
                </a:lnTo>
                <a:lnTo>
                  <a:pt x="41234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16536" y="1913960"/>
            <a:ext cx="10047458" cy="6459080"/>
          </a:xfrm>
          <a:custGeom>
            <a:avLst/>
            <a:gdLst/>
            <a:ahLst/>
            <a:cxnLst/>
            <a:rect r="r" b="b" t="t" l="l"/>
            <a:pathLst>
              <a:path h="6459080" w="10047458">
                <a:moveTo>
                  <a:pt x="0" y="0"/>
                </a:moveTo>
                <a:lnTo>
                  <a:pt x="10047458" y="0"/>
                </a:lnTo>
                <a:lnTo>
                  <a:pt x="10047458" y="6459080"/>
                </a:lnTo>
                <a:lnTo>
                  <a:pt x="0" y="64590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6285" y="3537802"/>
            <a:ext cx="6690444" cy="324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Identify the customers who have ordered all types of products (i.e., from every category).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0120"/>
            <a:ext cx="18288000" cy="12207240"/>
          </a:xfrm>
          <a:custGeom>
            <a:avLst/>
            <a:gdLst/>
            <a:ahLst/>
            <a:cxnLst/>
            <a:rect r="r" b="b" t="t" l="l"/>
            <a:pathLst>
              <a:path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301709" cy="12207240"/>
          </a:xfrm>
          <a:custGeom>
            <a:avLst/>
            <a:gdLst/>
            <a:ahLst/>
            <a:cxnLst/>
            <a:rect r="r" b="b" t="t" l="l"/>
            <a:pathLst>
              <a:path h="12207240" w="18301709">
                <a:moveTo>
                  <a:pt x="0" y="0"/>
                </a:moveTo>
                <a:lnTo>
                  <a:pt x="18301709" y="0"/>
                </a:lnTo>
                <a:lnTo>
                  <a:pt x="18301709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80604" y="-735097"/>
            <a:ext cx="20649208" cy="11757194"/>
            <a:chOff x="0" y="0"/>
            <a:chExt cx="5438474" cy="30965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38474" cy="3096545"/>
            </a:xfrm>
            <a:custGeom>
              <a:avLst/>
              <a:gdLst/>
              <a:ahLst/>
              <a:cxnLst/>
              <a:rect r="r" b="b" t="t" l="l"/>
              <a:pathLst>
                <a:path h="3096545" w="5438474">
                  <a:moveTo>
                    <a:pt x="0" y="0"/>
                  </a:moveTo>
                  <a:lnTo>
                    <a:pt x="5438474" y="0"/>
                  </a:lnTo>
                  <a:lnTo>
                    <a:pt x="5438474" y="3096545"/>
                  </a:lnTo>
                  <a:lnTo>
                    <a:pt x="0" y="3096545"/>
                  </a:lnTo>
                  <a:close/>
                </a:path>
              </a:pathLst>
            </a:custGeom>
            <a:solidFill>
              <a:srgbClr val="000000">
                <a:alpha val="7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5438474" cy="317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779136">
            <a:off x="9767824" y="27107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04755">
            <a:off x="-9196357" y="-5995380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8"/>
                </a:lnTo>
                <a:lnTo>
                  <a:pt x="0" y="13407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6696" y="3664988"/>
            <a:ext cx="13854608" cy="268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Queries to Improve Inventory Management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3487">
            <a:off x="-10481890" y="3865004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3487">
            <a:off x="9013234" y="-7637390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401173"/>
            <a:ext cx="11950616" cy="5628527"/>
          </a:xfrm>
          <a:custGeom>
            <a:avLst/>
            <a:gdLst/>
            <a:ahLst/>
            <a:cxnLst/>
            <a:rect r="r" b="b" t="t" l="l"/>
            <a:pathLst>
              <a:path h="5628527" w="11950616">
                <a:moveTo>
                  <a:pt x="0" y="0"/>
                </a:moveTo>
                <a:lnTo>
                  <a:pt x="11950616" y="0"/>
                </a:lnTo>
                <a:lnTo>
                  <a:pt x="11950616" y="5628526"/>
                </a:lnTo>
                <a:lnTo>
                  <a:pt x="0" y="5628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02929" y="7530102"/>
            <a:ext cx="12156371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Find the total number of products sold by each store along with the store name.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90888">
            <a:off x="507868" y="-1653295"/>
            <a:ext cx="10372410" cy="3752926"/>
          </a:xfrm>
          <a:custGeom>
            <a:avLst/>
            <a:gdLst/>
            <a:ahLst/>
            <a:cxnLst/>
            <a:rect r="r" b="b" t="t" l="l"/>
            <a:pathLst>
              <a:path h="3752926" w="10372410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9955175">
            <a:off x="1734305" y="8697504"/>
            <a:ext cx="8786158" cy="3178992"/>
          </a:xfrm>
          <a:custGeom>
            <a:avLst/>
            <a:gdLst/>
            <a:ahLst/>
            <a:cxnLst/>
            <a:rect r="r" b="b" t="t" l="l"/>
            <a:pathLst>
              <a:path h="3178992" w="8786158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5">
              <a:alphaModFix amt="6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92990" y="8709700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0" y="0"/>
                </a:moveTo>
                <a:lnTo>
                  <a:pt x="4123437" y="0"/>
                </a:lnTo>
                <a:lnTo>
                  <a:pt x="4123437" y="97463"/>
                </a:lnTo>
                <a:lnTo>
                  <a:pt x="0" y="97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88408" y="8709700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4123437" y="0"/>
                </a:moveTo>
                <a:lnTo>
                  <a:pt x="0" y="0"/>
                </a:lnTo>
                <a:lnTo>
                  <a:pt x="0" y="97463"/>
                </a:lnTo>
                <a:lnTo>
                  <a:pt x="4123437" y="97463"/>
                </a:lnTo>
                <a:lnTo>
                  <a:pt x="41234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40651" y="2880807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0" y="0"/>
                </a:moveTo>
                <a:lnTo>
                  <a:pt x="4123437" y="0"/>
                </a:lnTo>
                <a:lnTo>
                  <a:pt x="4123437" y="97463"/>
                </a:lnTo>
                <a:lnTo>
                  <a:pt x="0" y="97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36070" y="2880807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4123437" y="0"/>
                </a:moveTo>
                <a:lnTo>
                  <a:pt x="0" y="0"/>
                </a:lnTo>
                <a:lnTo>
                  <a:pt x="0" y="97463"/>
                </a:lnTo>
                <a:lnTo>
                  <a:pt x="4123437" y="97463"/>
                </a:lnTo>
                <a:lnTo>
                  <a:pt x="41234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77800" y="2721795"/>
            <a:ext cx="11732401" cy="6312676"/>
          </a:xfrm>
          <a:custGeom>
            <a:avLst/>
            <a:gdLst/>
            <a:ahLst/>
            <a:cxnLst/>
            <a:rect r="r" b="b" t="t" l="l"/>
            <a:pathLst>
              <a:path h="6312676" w="11732401">
                <a:moveTo>
                  <a:pt x="0" y="0"/>
                </a:moveTo>
                <a:lnTo>
                  <a:pt x="11732400" y="0"/>
                </a:lnTo>
                <a:lnTo>
                  <a:pt x="11732400" y="6312677"/>
                </a:lnTo>
                <a:lnTo>
                  <a:pt x="0" y="63126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37054" y="1051745"/>
            <a:ext cx="14213892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Calculate the cumulative sum of quantities sold for each product over time.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114714">
            <a:off x="1332406" y="4241170"/>
            <a:ext cx="23832619" cy="8623075"/>
          </a:xfrm>
          <a:custGeom>
            <a:avLst/>
            <a:gdLst/>
            <a:ahLst/>
            <a:cxnLst/>
            <a:rect r="r" b="b" t="t" l="l"/>
            <a:pathLst>
              <a:path h="8623075" w="23832619">
                <a:moveTo>
                  <a:pt x="0" y="8623075"/>
                </a:moveTo>
                <a:lnTo>
                  <a:pt x="23832619" y="8623075"/>
                </a:lnTo>
                <a:lnTo>
                  <a:pt x="23832619" y="0"/>
                </a:lnTo>
                <a:lnTo>
                  <a:pt x="0" y="0"/>
                </a:lnTo>
                <a:lnTo>
                  <a:pt x="0" y="8623075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90888">
            <a:off x="-11916310" y="-2574276"/>
            <a:ext cx="23832619" cy="8623075"/>
          </a:xfrm>
          <a:custGeom>
            <a:avLst/>
            <a:gdLst/>
            <a:ahLst/>
            <a:cxnLst/>
            <a:rect r="r" b="b" t="t" l="l"/>
            <a:pathLst>
              <a:path h="8623075" w="23832619">
                <a:moveTo>
                  <a:pt x="0" y="8623075"/>
                </a:moveTo>
                <a:lnTo>
                  <a:pt x="23832620" y="8623075"/>
                </a:lnTo>
                <a:lnTo>
                  <a:pt x="23832620" y="0"/>
                </a:lnTo>
                <a:lnTo>
                  <a:pt x="0" y="0"/>
                </a:lnTo>
                <a:lnTo>
                  <a:pt x="0" y="8623075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5969" y="2311265"/>
            <a:ext cx="15996061" cy="7171064"/>
          </a:xfrm>
          <a:custGeom>
            <a:avLst/>
            <a:gdLst/>
            <a:ahLst/>
            <a:cxnLst/>
            <a:rect r="r" b="b" t="t" l="l"/>
            <a:pathLst>
              <a:path h="7171064" w="15996061">
                <a:moveTo>
                  <a:pt x="0" y="0"/>
                </a:moveTo>
                <a:lnTo>
                  <a:pt x="15996062" y="0"/>
                </a:lnTo>
                <a:lnTo>
                  <a:pt x="15996062" y="7171064"/>
                </a:lnTo>
                <a:lnTo>
                  <a:pt x="0" y="7171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7420" y="668954"/>
            <a:ext cx="13673160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Find the product with the highest total sales (quantity * price) for each category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3487">
            <a:off x="-10481890" y="3865004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3487">
            <a:off x="9013234" y="-7637390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214763"/>
            <a:ext cx="16230600" cy="6035129"/>
          </a:xfrm>
          <a:custGeom>
            <a:avLst/>
            <a:gdLst/>
            <a:ahLst/>
            <a:cxnLst/>
            <a:rect r="r" b="b" t="t" l="l"/>
            <a:pathLst>
              <a:path h="6035129" w="16230600">
                <a:moveTo>
                  <a:pt x="0" y="0"/>
                </a:moveTo>
                <a:lnTo>
                  <a:pt x="16230600" y="0"/>
                </a:lnTo>
                <a:lnTo>
                  <a:pt x="16230600" y="6035129"/>
                </a:lnTo>
                <a:lnTo>
                  <a:pt x="0" y="6035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716512"/>
            <a:ext cx="16230600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Find the highest-priced product for each category name.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90888">
            <a:off x="507868" y="-1653295"/>
            <a:ext cx="10372410" cy="3752926"/>
          </a:xfrm>
          <a:custGeom>
            <a:avLst/>
            <a:gdLst/>
            <a:ahLst/>
            <a:cxnLst/>
            <a:rect r="r" b="b" t="t" l="l"/>
            <a:pathLst>
              <a:path h="3752926" w="10372410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9955175">
            <a:off x="1734305" y="8697504"/>
            <a:ext cx="8786158" cy="3178992"/>
          </a:xfrm>
          <a:custGeom>
            <a:avLst/>
            <a:gdLst/>
            <a:ahLst/>
            <a:cxnLst/>
            <a:rect r="r" b="b" t="t" l="l"/>
            <a:pathLst>
              <a:path h="3178992" w="8786158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5">
              <a:alphaModFix amt="6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92990" y="8709700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0" y="0"/>
                </a:moveTo>
                <a:lnTo>
                  <a:pt x="4123437" y="0"/>
                </a:lnTo>
                <a:lnTo>
                  <a:pt x="4123437" y="97463"/>
                </a:lnTo>
                <a:lnTo>
                  <a:pt x="0" y="97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88408" y="8709700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4123437" y="0"/>
                </a:moveTo>
                <a:lnTo>
                  <a:pt x="0" y="0"/>
                </a:lnTo>
                <a:lnTo>
                  <a:pt x="0" y="97463"/>
                </a:lnTo>
                <a:lnTo>
                  <a:pt x="4123437" y="97463"/>
                </a:lnTo>
                <a:lnTo>
                  <a:pt x="41234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40651" y="2880807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0" y="0"/>
                </a:moveTo>
                <a:lnTo>
                  <a:pt x="4123437" y="0"/>
                </a:lnTo>
                <a:lnTo>
                  <a:pt x="4123437" y="97463"/>
                </a:lnTo>
                <a:lnTo>
                  <a:pt x="0" y="97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36070" y="2880807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4123437" y="0"/>
                </a:moveTo>
                <a:lnTo>
                  <a:pt x="0" y="0"/>
                </a:lnTo>
                <a:lnTo>
                  <a:pt x="0" y="97463"/>
                </a:lnTo>
                <a:lnTo>
                  <a:pt x="4123437" y="97463"/>
                </a:lnTo>
                <a:lnTo>
                  <a:pt x="41234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78051" y="2682642"/>
            <a:ext cx="10531898" cy="6475997"/>
          </a:xfrm>
          <a:custGeom>
            <a:avLst/>
            <a:gdLst/>
            <a:ahLst/>
            <a:cxnLst/>
            <a:rect r="r" b="b" t="t" l="l"/>
            <a:pathLst>
              <a:path h="6475997" w="10531898">
                <a:moveTo>
                  <a:pt x="0" y="0"/>
                </a:moveTo>
                <a:lnTo>
                  <a:pt x="10531898" y="0"/>
                </a:lnTo>
                <a:lnTo>
                  <a:pt x="10531898" y="6475997"/>
                </a:lnTo>
                <a:lnTo>
                  <a:pt x="0" y="64759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37054" y="1051745"/>
            <a:ext cx="14213892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Find the top 3 most sold products in terms of quantity.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08684" y="4166452"/>
            <a:ext cx="5250616" cy="198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50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List all products that have never been ordered.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35863" y="6349148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0" y="0"/>
                </a:moveTo>
                <a:lnTo>
                  <a:pt x="4123437" y="0"/>
                </a:lnTo>
                <a:lnTo>
                  <a:pt x="4123437" y="97463"/>
                </a:lnTo>
                <a:lnTo>
                  <a:pt x="0" y="97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18796" y="3840389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0" y="0"/>
                </a:moveTo>
                <a:lnTo>
                  <a:pt x="4123437" y="0"/>
                </a:lnTo>
                <a:lnTo>
                  <a:pt x="4123437" y="97463"/>
                </a:lnTo>
                <a:lnTo>
                  <a:pt x="0" y="97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3925" y="1980087"/>
            <a:ext cx="11631136" cy="6326827"/>
          </a:xfrm>
          <a:custGeom>
            <a:avLst/>
            <a:gdLst/>
            <a:ahLst/>
            <a:cxnLst/>
            <a:rect r="r" b="b" t="t" l="l"/>
            <a:pathLst>
              <a:path h="6326827" w="11631136">
                <a:moveTo>
                  <a:pt x="0" y="0"/>
                </a:moveTo>
                <a:lnTo>
                  <a:pt x="11631136" y="0"/>
                </a:lnTo>
                <a:lnTo>
                  <a:pt x="11631136" y="6326826"/>
                </a:lnTo>
                <a:lnTo>
                  <a:pt x="0" y="6326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990888">
            <a:off x="-662735" y="-2163745"/>
            <a:ext cx="12292813" cy="4447763"/>
          </a:xfrm>
          <a:custGeom>
            <a:avLst/>
            <a:gdLst/>
            <a:ahLst/>
            <a:cxnLst/>
            <a:rect r="r" b="b" t="t" l="l"/>
            <a:pathLst>
              <a:path h="4447763" w="12292813">
                <a:moveTo>
                  <a:pt x="0" y="4447763"/>
                </a:moveTo>
                <a:lnTo>
                  <a:pt x="12292813" y="4447763"/>
                </a:lnTo>
                <a:lnTo>
                  <a:pt x="12292813" y="0"/>
                </a:lnTo>
                <a:lnTo>
                  <a:pt x="0" y="0"/>
                </a:lnTo>
                <a:lnTo>
                  <a:pt x="0" y="4447763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955175">
            <a:off x="9293364" y="7244067"/>
            <a:ext cx="12409132" cy="4489850"/>
          </a:xfrm>
          <a:custGeom>
            <a:avLst/>
            <a:gdLst/>
            <a:ahLst/>
            <a:cxnLst/>
            <a:rect r="r" b="b" t="t" l="l"/>
            <a:pathLst>
              <a:path h="4489850" w="12409132">
                <a:moveTo>
                  <a:pt x="0" y="4489850"/>
                </a:moveTo>
                <a:lnTo>
                  <a:pt x="12409132" y="4489850"/>
                </a:lnTo>
                <a:lnTo>
                  <a:pt x="12409132" y="0"/>
                </a:lnTo>
                <a:lnTo>
                  <a:pt x="0" y="0"/>
                </a:lnTo>
                <a:lnTo>
                  <a:pt x="0" y="4489850"/>
                </a:lnTo>
                <a:close/>
              </a:path>
            </a:pathLst>
          </a:custGeom>
          <a:blipFill>
            <a:blip r:embed="rId7">
              <a:alphaModFix amt="6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77311">
            <a:off x="-1749031" y="3690672"/>
            <a:ext cx="13943102" cy="12193877"/>
          </a:xfrm>
          <a:custGeom>
            <a:avLst/>
            <a:gdLst/>
            <a:ahLst/>
            <a:cxnLst/>
            <a:rect r="r" b="b" t="t" l="l"/>
            <a:pathLst>
              <a:path h="12193877" w="13943102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144000" y="1028700"/>
          <a:ext cx="8115300" cy="8521281"/>
        </p:xfrm>
        <a:graphic>
          <a:graphicData uri="http://schemas.openxmlformats.org/drawingml/2006/table">
            <a:tbl>
              <a:tblPr/>
              <a:tblGrid>
                <a:gridCol w="6765391"/>
                <a:gridCol w="1349909"/>
              </a:tblGrid>
              <a:tr h="85133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About the Company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31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Aim of the Project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33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Project Goals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33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Queries to Optimize Store and Staff Performance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31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Queries to Enhance Customer Experience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10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33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Queries to Improve Inventory Management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13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33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Key Insights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21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33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Recommendations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22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33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Connect With 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D272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23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33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4" id="4"/>
          <p:cNvSpPr/>
          <p:nvPr/>
        </p:nvSpPr>
        <p:spPr>
          <a:xfrm rot="0">
            <a:off x="9144000" y="1004888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9144000" y="1857657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9144000" y="2710426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9144000" y="3563195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6910589" cy="1541032"/>
            <a:chOff x="0" y="0"/>
            <a:chExt cx="9214119" cy="205470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9214119" cy="176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90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Agenda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true" flipV="false" rot="0">
              <a:off x="0" y="1924759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 rot="0">
            <a:off x="9144000" y="4415964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9144000" y="5268733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9144000" y="6121502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9144000" y="6974271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9144000" y="7827040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9144000" y="8679809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3487">
            <a:off x="-10481890" y="3865004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3487">
            <a:off x="9013234" y="-7637390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64604" y="1786511"/>
            <a:ext cx="12958791" cy="8040742"/>
            <a:chOff x="0" y="0"/>
            <a:chExt cx="3413015" cy="21177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13015" cy="2117726"/>
            </a:xfrm>
            <a:custGeom>
              <a:avLst/>
              <a:gdLst/>
              <a:ahLst/>
              <a:cxnLst/>
              <a:rect r="r" b="b" t="t" l="l"/>
              <a:pathLst>
                <a:path h="2117726" w="3413015">
                  <a:moveTo>
                    <a:pt x="0" y="0"/>
                  </a:moveTo>
                  <a:lnTo>
                    <a:pt x="3413015" y="0"/>
                  </a:lnTo>
                  <a:lnTo>
                    <a:pt x="3413015" y="2117726"/>
                  </a:lnTo>
                  <a:lnTo>
                    <a:pt x="0" y="21177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3413015" cy="2193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69603" y="1786511"/>
            <a:ext cx="11348795" cy="8040742"/>
          </a:xfrm>
          <a:custGeom>
            <a:avLst/>
            <a:gdLst/>
            <a:ahLst/>
            <a:cxnLst/>
            <a:rect r="r" b="b" t="t" l="l"/>
            <a:pathLst>
              <a:path h="8040742" w="11348795">
                <a:moveTo>
                  <a:pt x="0" y="0"/>
                </a:moveTo>
                <a:lnTo>
                  <a:pt x="11348794" y="0"/>
                </a:lnTo>
                <a:lnTo>
                  <a:pt x="11348794" y="8040742"/>
                </a:lnTo>
                <a:lnTo>
                  <a:pt x="0" y="8040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46896" y="679450"/>
            <a:ext cx="11794207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Find the median value of the price list.</a:t>
            </a:r>
            <a:r>
              <a:rPr lang="en-US" sz="5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218280">
            <a:off x="-4846400" y="6018259"/>
            <a:ext cx="12499411" cy="9113207"/>
          </a:xfrm>
          <a:custGeom>
            <a:avLst/>
            <a:gdLst/>
            <a:ahLst/>
            <a:cxnLst/>
            <a:rect r="r" b="b" t="t" l="l"/>
            <a:pathLst>
              <a:path h="9113207" w="12499411">
                <a:moveTo>
                  <a:pt x="12499412" y="0"/>
                </a:moveTo>
                <a:lnTo>
                  <a:pt x="0" y="0"/>
                </a:lnTo>
                <a:lnTo>
                  <a:pt x="0" y="9113207"/>
                </a:lnTo>
                <a:lnTo>
                  <a:pt x="12499412" y="9113207"/>
                </a:lnTo>
                <a:lnTo>
                  <a:pt x="12499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8526"/>
            <a:ext cx="791896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Key Insights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343451"/>
            <a:ext cx="16230600" cy="3204303"/>
            <a:chOff x="0" y="0"/>
            <a:chExt cx="21640800" cy="4272404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9355970" cy="457505"/>
            </a:xfrm>
            <a:custGeom>
              <a:avLst/>
              <a:gdLst/>
              <a:ahLst/>
              <a:cxnLst/>
              <a:rect r="r" b="b" t="t" l="l"/>
              <a:pathLst>
                <a:path h="457505" w="19355970">
                  <a:moveTo>
                    <a:pt x="19355970" y="0"/>
                  </a:moveTo>
                  <a:lnTo>
                    <a:pt x="0" y="0"/>
                  </a:lnTo>
                  <a:lnTo>
                    <a:pt x="0" y="457505"/>
                  </a:lnTo>
                  <a:lnTo>
                    <a:pt x="19355970" y="457505"/>
                  </a:lnTo>
                  <a:lnTo>
                    <a:pt x="1935597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21640800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OPTIMIZE STORE AND STAFF PERFORMANCE: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17132"/>
              <a:ext cx="21640800" cy="3655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u="sng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Staff Performance:</a:t>
              </a:r>
              <a:r>
                <a:rPr lang="en-US" sz="25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Identifying staff members who haven't made any sales can help focus on areas for improvement, such as training or reassignment.</a:t>
              </a:r>
            </a:p>
            <a:p>
              <a:pPr algn="l">
                <a:lnSpc>
                  <a:spcPts val="3639"/>
                </a:lnSpc>
              </a:pPr>
              <a:r>
                <a:rPr lang="en-US" sz="2599" u="sng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Top Performers:</a:t>
              </a:r>
              <a:r>
                <a:rPr lang="en-US" sz="25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Staff who exceed the average number of sales can be rewarded or recognized, encouraging continued high performance.</a:t>
              </a:r>
            </a:p>
            <a:p>
              <a:pPr algn="l">
                <a:lnSpc>
                  <a:spcPts val="3639"/>
                </a:lnSpc>
              </a:pPr>
              <a:r>
                <a:rPr lang="en-US" sz="2599" u="sng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Customer Orders:</a:t>
              </a:r>
              <a:r>
                <a:rPr lang="en-US" sz="25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Analyzing the number of orders placed by customers at each store reveals which stores are more popular or which staff are more effective.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633479"/>
            <a:ext cx="16230600" cy="2289903"/>
            <a:chOff x="0" y="0"/>
            <a:chExt cx="21640800" cy="305320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19355970" cy="457505"/>
            </a:xfrm>
            <a:custGeom>
              <a:avLst/>
              <a:gdLst/>
              <a:ahLst/>
              <a:cxnLst/>
              <a:rect r="r" b="b" t="t" l="l"/>
              <a:pathLst>
                <a:path h="457505" w="19355970">
                  <a:moveTo>
                    <a:pt x="19355970" y="0"/>
                  </a:moveTo>
                  <a:lnTo>
                    <a:pt x="0" y="0"/>
                  </a:lnTo>
                  <a:lnTo>
                    <a:pt x="0" y="457505"/>
                  </a:lnTo>
                  <a:lnTo>
                    <a:pt x="19355970" y="457505"/>
                  </a:lnTo>
                  <a:lnTo>
                    <a:pt x="1935597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21640800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ENHANCE CUSTOMER EXPERIENCE: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7132"/>
              <a:ext cx="21640800" cy="2436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u="sng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High-Spending Customers:</a:t>
              </a:r>
              <a:r>
                <a:rPr lang="en-US" sz="25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Identifying customers who spend the most helps in tailoring exclusive offers or loyalty programs to retain these valuable clients.</a:t>
              </a:r>
            </a:p>
            <a:p>
              <a:pPr algn="l">
                <a:lnSpc>
                  <a:spcPts val="3639"/>
                </a:lnSpc>
              </a:pPr>
              <a:r>
                <a:rPr lang="en-US" sz="2599" u="sng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Comprehensive Shoppers:</a:t>
              </a:r>
              <a:r>
                <a:rPr lang="en-US" sz="25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Customers who purchase from every product category are likely to be highly engaged, presenting an opportunity for targeted marketing.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008881"/>
            <a:ext cx="16230600" cy="3204303"/>
            <a:chOff x="0" y="0"/>
            <a:chExt cx="21640800" cy="4272404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19355970" cy="457505"/>
            </a:xfrm>
            <a:custGeom>
              <a:avLst/>
              <a:gdLst/>
              <a:ahLst/>
              <a:cxnLst/>
              <a:rect r="r" b="b" t="t" l="l"/>
              <a:pathLst>
                <a:path h="457505" w="19355970">
                  <a:moveTo>
                    <a:pt x="19355970" y="0"/>
                  </a:moveTo>
                  <a:lnTo>
                    <a:pt x="0" y="0"/>
                  </a:lnTo>
                  <a:lnTo>
                    <a:pt x="0" y="457505"/>
                  </a:lnTo>
                  <a:lnTo>
                    <a:pt x="19355970" y="457505"/>
                  </a:lnTo>
                  <a:lnTo>
                    <a:pt x="1935597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21640800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IMPROVE INVENTORY MANAGEMENT: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17132"/>
              <a:ext cx="21640800" cy="3655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u="sng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Product Sales:</a:t>
              </a:r>
              <a:r>
                <a:rPr lang="en-US" sz="25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Tracking the total number of products sold at each store ensures that inventory levels align with customer demand, reducing waste and preventing stockouts.</a:t>
              </a:r>
            </a:p>
            <a:p>
              <a:pPr algn="l">
                <a:lnSpc>
                  <a:spcPts val="3639"/>
                </a:lnSpc>
              </a:pPr>
              <a:r>
                <a:rPr lang="en-US" sz="2599" u="sng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Top Products:</a:t>
              </a:r>
              <a:r>
                <a:rPr lang="en-US" sz="25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Knowing which products have the highest sales or are the most sold enables better stocking decisions, ensuring that high-demand items are always available.</a:t>
              </a:r>
            </a:p>
            <a:p>
              <a:pPr algn="l">
                <a:lnSpc>
                  <a:spcPts val="3639"/>
                </a:lnSpc>
              </a:pPr>
              <a:r>
                <a:rPr lang="en-US" sz="2599" u="sng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Unordered Products:</a:t>
              </a:r>
              <a:r>
                <a:rPr lang="en-US" sz="25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Identifying products that have never been ordered helps in discontinuing low-performing items, optimizing inventory space and costs.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90888">
            <a:off x="-662735" y="-2163745"/>
            <a:ext cx="12292813" cy="4447763"/>
          </a:xfrm>
          <a:custGeom>
            <a:avLst/>
            <a:gdLst/>
            <a:ahLst/>
            <a:cxnLst/>
            <a:rect r="r" b="b" t="t" l="l"/>
            <a:pathLst>
              <a:path h="4447763" w="12292813">
                <a:moveTo>
                  <a:pt x="0" y="4447763"/>
                </a:moveTo>
                <a:lnTo>
                  <a:pt x="12292813" y="4447763"/>
                </a:lnTo>
                <a:lnTo>
                  <a:pt x="12292813" y="0"/>
                </a:lnTo>
                <a:lnTo>
                  <a:pt x="0" y="0"/>
                </a:lnTo>
                <a:lnTo>
                  <a:pt x="0" y="4447763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84302" y="409575"/>
            <a:ext cx="1049864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Recommendations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9955175">
            <a:off x="9293364" y="7244067"/>
            <a:ext cx="12409132" cy="4489850"/>
          </a:xfrm>
          <a:custGeom>
            <a:avLst/>
            <a:gdLst/>
            <a:ahLst/>
            <a:cxnLst/>
            <a:rect r="r" b="b" t="t" l="l"/>
            <a:pathLst>
              <a:path h="4489850" w="12409132">
                <a:moveTo>
                  <a:pt x="0" y="4489850"/>
                </a:moveTo>
                <a:lnTo>
                  <a:pt x="12409132" y="4489850"/>
                </a:lnTo>
                <a:lnTo>
                  <a:pt x="12409132" y="0"/>
                </a:lnTo>
                <a:lnTo>
                  <a:pt x="0" y="0"/>
                </a:lnTo>
                <a:lnTo>
                  <a:pt x="0" y="4489850"/>
                </a:lnTo>
                <a:close/>
              </a:path>
            </a:pathLst>
          </a:custGeom>
          <a:blipFill>
            <a:blip r:embed="rId4">
              <a:alphaModFix amt="6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18695"/>
            <a:ext cx="16298348" cy="281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4E7E7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Optimize Store and Staff Performance: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Implement Targeted Training: Provide additional training for staff members who have not made any sales to improve their performance.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Incentivize Top Performers: Establish a reward system for staff members who exceed the average sales, encouraging others to improve their sales efforts.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Focus on Underperforming Stores: Investigate and address the reasons behind lower performance in certain stores to boost overall efficiency.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27699"/>
            <a:ext cx="16298348" cy="201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4E7E7"/>
                </a:solidFill>
                <a:latin typeface="Telegraf Bold"/>
                <a:ea typeface="Telegraf Bold"/>
                <a:cs typeface="Telegraf Bold"/>
                <a:sym typeface="Telegraf Bold"/>
              </a:rPr>
              <a:t>Enhance Customer Experience: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Personalized Marketing: Use insights on high-spending and engaged customers to develop personalized marketing campaigns and offers, enhancing customer retention.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Customer Loyalty Programs: Implement or enhance loyalty programs targeting customers who shop across multiple categories to further engage them.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436254"/>
            <a:ext cx="16298348" cy="201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4E7E7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Improve Inventory Management: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Optimize Stock Levels: Adjust inventory based on the sales data to ensure that popular items are always in stock while minimizing excess inventory of less popular items.</a:t>
            </a:r>
          </a:p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Discontinue Underperforming Products: Consider phasing out products that have never been ordered to free up inventory space for more profitable items.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2051230" y="5726839"/>
            <a:ext cx="7814304" cy="184702"/>
          </a:xfrm>
          <a:custGeom>
            <a:avLst/>
            <a:gdLst/>
            <a:ahLst/>
            <a:cxnLst/>
            <a:rect r="r" b="b" t="t" l="l"/>
            <a:pathLst>
              <a:path h="184702" w="7814304">
                <a:moveTo>
                  <a:pt x="0" y="0"/>
                </a:moveTo>
                <a:lnTo>
                  <a:pt x="7814305" y="0"/>
                </a:lnTo>
                <a:lnTo>
                  <a:pt x="7814305" y="184701"/>
                </a:lnTo>
                <a:lnTo>
                  <a:pt x="0" y="18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8119740" y="5709696"/>
            <a:ext cx="7814304" cy="184702"/>
          </a:xfrm>
          <a:custGeom>
            <a:avLst/>
            <a:gdLst/>
            <a:ahLst/>
            <a:cxnLst/>
            <a:rect r="r" b="b" t="t" l="l"/>
            <a:pathLst>
              <a:path h="184702" w="7814304">
                <a:moveTo>
                  <a:pt x="0" y="0"/>
                </a:moveTo>
                <a:lnTo>
                  <a:pt x="7814305" y="0"/>
                </a:lnTo>
                <a:lnTo>
                  <a:pt x="7814305" y="184702"/>
                </a:lnTo>
                <a:lnTo>
                  <a:pt x="0" y="184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32369" y="1028700"/>
            <a:ext cx="9662395" cy="2486346"/>
            <a:chOff x="0" y="0"/>
            <a:chExt cx="12883193" cy="33151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2883193" cy="176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90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Connect with me.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761407"/>
              <a:ext cx="12883193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Looking forward to connecting!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true" flipV="false" rot="0">
              <a:off x="0" y="2093228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932369" y="5982693"/>
          <a:ext cx="9662395" cy="3275607"/>
        </p:xfrm>
        <a:graphic>
          <a:graphicData uri="http://schemas.openxmlformats.org/drawingml/2006/table">
            <a:tbl>
              <a:tblPr/>
              <a:tblGrid>
                <a:gridCol w="4240079"/>
                <a:gridCol w="5422316"/>
              </a:tblGrid>
              <a:tr h="10918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EMAIL</a:t>
                      </a:r>
                      <a:r>
                        <a:rPr lang="en-US" sz="15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80"/>
                        </a:lnSpc>
                        <a:defRPr/>
                      </a:pPr>
                      <a:r>
                        <a:rPr lang="en-US" sz="2400" u="sng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5" tooltip="mailto:ethendcosta5@gmail.com"/>
                        </a:rPr>
                        <a:t>ethendcosta5@gmail.com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18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GITHUB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80"/>
                        </a:lnSpc>
                        <a:defRPr/>
                      </a:pPr>
                      <a:r>
                        <a:rPr lang="en-US" sz="2400" u="sng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6" tooltip="https://github.com/EthenDcosta5"/>
                        </a:rPr>
                        <a:t>https://github.com/EthenDcosta5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18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LINKEDIN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80"/>
                        </a:lnSpc>
                        <a:defRPr/>
                      </a:pPr>
                      <a:r>
                        <a:rPr lang="en-US" sz="2400" u="sng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7" tooltip="http://www.linkedin.com/in/ethendcosta"/>
                        </a:rPr>
                        <a:t>www.linkedin.com/in/ethendcosta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1943522"/>
            <a:ext cx="3839973" cy="6399955"/>
            <a:chOff x="0" y="0"/>
            <a:chExt cx="381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1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13219" t="0" r="-1178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961599" y="-2782197"/>
            <a:ext cx="11098426" cy="16596766"/>
          </a:xfrm>
          <a:custGeom>
            <a:avLst/>
            <a:gdLst/>
            <a:ahLst/>
            <a:cxnLst/>
            <a:rect r="r" b="b" t="t" l="l"/>
            <a:pathLst>
              <a:path h="16596766" w="1109842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63" y="1028700"/>
            <a:ext cx="6621937" cy="8229600"/>
            <a:chOff x="0" y="0"/>
            <a:chExt cx="5108702" cy="63489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08702" cy="6348984"/>
            </a:xfrm>
            <a:custGeom>
              <a:avLst/>
              <a:gdLst/>
              <a:ahLst/>
              <a:cxnLst/>
              <a:rect r="r" b="b" t="t" l="l"/>
              <a:pathLst>
                <a:path h="6348984" w="5108702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lnTo>
                    <a:pt x="2554351" y="6348857"/>
                  </a:ln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lnTo>
                    <a:pt x="2554351" y="0"/>
                  </a:ln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blipFill>
              <a:blip r:embed="rId4"/>
              <a:stretch>
                <a:fillRect l="-63753" t="0" r="-5372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504886"/>
            <a:ext cx="7414512" cy="6745486"/>
            <a:chOff x="0" y="0"/>
            <a:chExt cx="9886015" cy="899398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9886015" cy="3286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90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About the Company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315300" y="3913855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4528662"/>
              <a:ext cx="9886015" cy="4465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Founded: 1994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Focus: America’s best online cycling store with over 30,000 products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Locations: Corona and Riverside, CA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Mission: To be the best for customers, vendors, and employees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Recognition: Internet Retailer Top 500 and Top Workplace in the Inland Empire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096312"/>
            <a:ext cx="2839493" cy="876307"/>
            <a:chOff x="0" y="0"/>
            <a:chExt cx="3785990" cy="11684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785990" cy="1168410"/>
              <a:chOff x="0" y="0"/>
              <a:chExt cx="930547" cy="28718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30547" cy="287180"/>
              </a:xfrm>
              <a:custGeom>
                <a:avLst/>
                <a:gdLst/>
                <a:ahLst/>
                <a:cxnLst/>
                <a:rect r="r" b="b" t="t" l="l"/>
                <a:pathLst>
                  <a:path h="287180" w="930547">
                    <a:moveTo>
                      <a:pt x="0" y="0"/>
                    </a:moveTo>
                    <a:lnTo>
                      <a:pt x="930547" y="0"/>
                    </a:lnTo>
                    <a:lnTo>
                      <a:pt x="930547" y="287180"/>
                    </a:lnTo>
                    <a:lnTo>
                      <a:pt x="0" y="2871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76200"/>
                <a:ext cx="930547" cy="363380"/>
              </a:xfrm>
              <a:prstGeom prst="rect">
                <a:avLst/>
              </a:prstGeom>
            </p:spPr>
            <p:txBody>
              <a:bodyPr anchor="ctr" rtlCol="false" tIns="40826" lIns="40826" bIns="40826" rIns="40826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83696" y="67563"/>
              <a:ext cx="1342901" cy="1047342"/>
            </a:xfrm>
            <a:custGeom>
              <a:avLst/>
              <a:gdLst/>
              <a:ahLst/>
              <a:cxnLst/>
              <a:rect r="r" b="b" t="t" l="l"/>
              <a:pathLst>
                <a:path h="1047342" w="1342901">
                  <a:moveTo>
                    <a:pt x="0" y="0"/>
                  </a:moveTo>
                  <a:lnTo>
                    <a:pt x="1342901" y="0"/>
                  </a:lnTo>
                  <a:lnTo>
                    <a:pt x="1342901" y="1047342"/>
                  </a:lnTo>
                  <a:lnTo>
                    <a:pt x="0" y="104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28219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426597" y="364329"/>
              <a:ext cx="2116679" cy="439752"/>
            </a:xfrm>
            <a:custGeom>
              <a:avLst/>
              <a:gdLst/>
              <a:ahLst/>
              <a:cxnLst/>
              <a:rect r="r" b="b" t="t" l="l"/>
              <a:pathLst>
                <a:path h="439752" w="2116679">
                  <a:moveTo>
                    <a:pt x="0" y="0"/>
                  </a:moveTo>
                  <a:lnTo>
                    <a:pt x="2116679" y="0"/>
                  </a:lnTo>
                  <a:lnTo>
                    <a:pt x="2116679" y="439752"/>
                  </a:lnTo>
                  <a:lnTo>
                    <a:pt x="0" y="439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81334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2696">
            <a:off x="13798841" y="8537004"/>
            <a:ext cx="6920917" cy="4114800"/>
          </a:xfrm>
          <a:custGeom>
            <a:avLst/>
            <a:gdLst/>
            <a:ahLst/>
            <a:cxnLst/>
            <a:rect r="r" b="b" t="t" l="l"/>
            <a:pathLst>
              <a:path h="4114800" w="6920917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9761">
            <a:off x="11519704" y="5427970"/>
            <a:ext cx="3775344" cy="2244614"/>
          </a:xfrm>
          <a:custGeom>
            <a:avLst/>
            <a:gdLst/>
            <a:ahLst/>
            <a:cxnLst/>
            <a:rect r="r" b="b" t="t" l="l"/>
            <a:pathLst>
              <a:path h="2244614" w="377534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48439">
            <a:off x="7817131" y="7815630"/>
            <a:ext cx="2653737" cy="1577767"/>
          </a:xfrm>
          <a:custGeom>
            <a:avLst/>
            <a:gdLst/>
            <a:ahLst/>
            <a:cxnLst/>
            <a:rect r="r" b="b" t="t" l="l"/>
            <a:pathLst>
              <a:path h="1577767" w="2653737">
                <a:moveTo>
                  <a:pt x="0" y="0"/>
                </a:moveTo>
                <a:lnTo>
                  <a:pt x="2653738" y="0"/>
                </a:lnTo>
                <a:lnTo>
                  <a:pt x="2653738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76541" y="3744444"/>
            <a:ext cx="9529369" cy="2798112"/>
            <a:chOff x="0" y="0"/>
            <a:chExt cx="12705826" cy="373081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12705826" cy="1508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20"/>
                </a:lnSpc>
              </a:pPr>
              <a:r>
                <a:rPr lang="en-US" sz="772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Aim of the Project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04344"/>
              <a:ext cx="12705826" cy="1826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As a data analyst at Jenson's, craft SQL queries to derive insights on customer behavior, staff performance, inventory management, and store operations.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306158" y="3189474"/>
            <a:ext cx="5582930" cy="3908051"/>
            <a:chOff x="0" y="0"/>
            <a:chExt cx="6350000" cy="4445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5"/>
              <a:stretch>
                <a:fillRect l="-2500" t="0" r="-250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218280">
            <a:off x="-4846400" y="6018259"/>
            <a:ext cx="12499411" cy="9113207"/>
          </a:xfrm>
          <a:custGeom>
            <a:avLst/>
            <a:gdLst/>
            <a:ahLst/>
            <a:cxnLst/>
            <a:rect r="r" b="b" t="t" l="l"/>
            <a:pathLst>
              <a:path h="9113207" w="12499411">
                <a:moveTo>
                  <a:pt x="12499412" y="0"/>
                </a:moveTo>
                <a:lnTo>
                  <a:pt x="0" y="0"/>
                </a:lnTo>
                <a:lnTo>
                  <a:pt x="0" y="9113207"/>
                </a:lnTo>
                <a:lnTo>
                  <a:pt x="12499412" y="9113207"/>
                </a:lnTo>
                <a:lnTo>
                  <a:pt x="12499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29226" y="1340477"/>
            <a:ext cx="609142" cy="946406"/>
          </a:xfrm>
          <a:custGeom>
            <a:avLst/>
            <a:gdLst/>
            <a:ahLst/>
            <a:cxnLst/>
            <a:rect r="r" b="b" t="t" l="l"/>
            <a:pathLst>
              <a:path h="946406" w="609142">
                <a:moveTo>
                  <a:pt x="0" y="0"/>
                </a:moveTo>
                <a:lnTo>
                  <a:pt x="609142" y="0"/>
                </a:lnTo>
                <a:lnTo>
                  <a:pt x="609142" y="946406"/>
                </a:lnTo>
                <a:lnTo>
                  <a:pt x="0" y="946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29226" y="4703851"/>
            <a:ext cx="691737" cy="946406"/>
          </a:xfrm>
          <a:custGeom>
            <a:avLst/>
            <a:gdLst/>
            <a:ahLst/>
            <a:cxnLst/>
            <a:rect r="r" b="b" t="t" l="l"/>
            <a:pathLst>
              <a:path h="946406" w="691737">
                <a:moveTo>
                  <a:pt x="0" y="0"/>
                </a:moveTo>
                <a:lnTo>
                  <a:pt x="691737" y="0"/>
                </a:lnTo>
                <a:lnTo>
                  <a:pt x="691737" y="946407"/>
                </a:lnTo>
                <a:lnTo>
                  <a:pt x="0" y="946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29226" y="8067226"/>
            <a:ext cx="946406" cy="879298"/>
          </a:xfrm>
          <a:custGeom>
            <a:avLst/>
            <a:gdLst/>
            <a:ahLst/>
            <a:cxnLst/>
            <a:rect r="r" b="b" t="t" l="l"/>
            <a:pathLst>
              <a:path h="879298" w="946406">
                <a:moveTo>
                  <a:pt x="0" y="0"/>
                </a:moveTo>
                <a:lnTo>
                  <a:pt x="946406" y="0"/>
                </a:lnTo>
                <a:lnTo>
                  <a:pt x="946406" y="879297"/>
                </a:lnTo>
                <a:lnTo>
                  <a:pt x="0" y="879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129226" y="3423177"/>
            <a:ext cx="6108425" cy="144381"/>
          </a:xfrm>
          <a:custGeom>
            <a:avLst/>
            <a:gdLst/>
            <a:ahLst/>
            <a:cxnLst/>
            <a:rect r="r" b="b" t="t" l="l"/>
            <a:pathLst>
              <a:path h="144381" w="6108425">
                <a:moveTo>
                  <a:pt x="6108425" y="0"/>
                </a:moveTo>
                <a:lnTo>
                  <a:pt x="0" y="0"/>
                </a:lnTo>
                <a:lnTo>
                  <a:pt x="0" y="144381"/>
                </a:lnTo>
                <a:lnTo>
                  <a:pt x="6108425" y="144381"/>
                </a:lnTo>
                <a:lnTo>
                  <a:pt x="610842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129226" y="6786551"/>
            <a:ext cx="6108425" cy="144381"/>
          </a:xfrm>
          <a:custGeom>
            <a:avLst/>
            <a:gdLst/>
            <a:ahLst/>
            <a:cxnLst/>
            <a:rect r="r" b="b" t="t" l="l"/>
            <a:pathLst>
              <a:path h="144381" w="6108425">
                <a:moveTo>
                  <a:pt x="6108425" y="0"/>
                </a:moveTo>
                <a:lnTo>
                  <a:pt x="0" y="0"/>
                </a:lnTo>
                <a:lnTo>
                  <a:pt x="0" y="144381"/>
                </a:lnTo>
                <a:lnTo>
                  <a:pt x="6108425" y="144381"/>
                </a:lnTo>
                <a:lnTo>
                  <a:pt x="610842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2839493" cy="876307"/>
            <a:chOff x="0" y="0"/>
            <a:chExt cx="3785990" cy="116841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785990" cy="1168410"/>
              <a:chOff x="0" y="0"/>
              <a:chExt cx="930547" cy="28718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30547" cy="287180"/>
              </a:xfrm>
              <a:custGeom>
                <a:avLst/>
                <a:gdLst/>
                <a:ahLst/>
                <a:cxnLst/>
                <a:rect r="r" b="b" t="t" l="l"/>
                <a:pathLst>
                  <a:path h="287180" w="930547">
                    <a:moveTo>
                      <a:pt x="0" y="0"/>
                    </a:moveTo>
                    <a:lnTo>
                      <a:pt x="930547" y="0"/>
                    </a:lnTo>
                    <a:lnTo>
                      <a:pt x="930547" y="287180"/>
                    </a:lnTo>
                    <a:lnTo>
                      <a:pt x="0" y="2871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76200"/>
                <a:ext cx="930547" cy="363380"/>
              </a:xfrm>
              <a:prstGeom prst="rect">
                <a:avLst/>
              </a:prstGeom>
            </p:spPr>
            <p:txBody>
              <a:bodyPr anchor="ctr" rtlCol="false" tIns="40826" lIns="40826" bIns="40826" rIns="40826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83696" y="67563"/>
              <a:ext cx="1342901" cy="1047342"/>
            </a:xfrm>
            <a:custGeom>
              <a:avLst/>
              <a:gdLst/>
              <a:ahLst/>
              <a:cxnLst/>
              <a:rect r="r" b="b" t="t" l="l"/>
              <a:pathLst>
                <a:path h="1047342" w="1342901">
                  <a:moveTo>
                    <a:pt x="0" y="0"/>
                  </a:moveTo>
                  <a:lnTo>
                    <a:pt x="1342901" y="0"/>
                  </a:lnTo>
                  <a:lnTo>
                    <a:pt x="1342901" y="1047342"/>
                  </a:lnTo>
                  <a:lnTo>
                    <a:pt x="0" y="104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-2821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426597" y="364329"/>
              <a:ext cx="2116679" cy="439752"/>
            </a:xfrm>
            <a:custGeom>
              <a:avLst/>
              <a:gdLst/>
              <a:ahLst/>
              <a:cxnLst/>
              <a:rect r="r" b="b" t="t" l="l"/>
              <a:pathLst>
                <a:path h="439752" w="2116679">
                  <a:moveTo>
                    <a:pt x="0" y="0"/>
                  </a:moveTo>
                  <a:lnTo>
                    <a:pt x="2116679" y="0"/>
                  </a:lnTo>
                  <a:lnTo>
                    <a:pt x="2116679" y="439752"/>
                  </a:lnTo>
                  <a:lnTo>
                    <a:pt x="0" y="439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381334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2886134"/>
            <a:ext cx="7918961" cy="2676466"/>
            <a:chOff x="0" y="0"/>
            <a:chExt cx="10558614" cy="356862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10558614" cy="176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90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Project Goals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97301"/>
              <a:ext cx="10558614" cy="1671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This project aims to optimize performance, enhance customer satisfaction, and improve inventory management through data-driven insights.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234239" y="392186"/>
            <a:ext cx="6025061" cy="2842988"/>
            <a:chOff x="0" y="0"/>
            <a:chExt cx="8033415" cy="379065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8033415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OPTIMIZE STORE AND STAFF PERFORMANCE: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94982"/>
              <a:ext cx="8033415" cy="2595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By analyzing sales data and staff activity, we can identify top-performing stores and employees, as well as areas for improvement, leading to enhanced productivity and operational efficiency.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316834" y="3755561"/>
            <a:ext cx="5942466" cy="2842988"/>
            <a:chOff x="0" y="0"/>
            <a:chExt cx="7923287" cy="379065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7923287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ENHANCE CUSTOMER EXPERIENCE: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94982"/>
              <a:ext cx="7923287" cy="2595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Understanding customer spending patterns and preferences allows us to tailor marketing strategies and improve product offerings, ultimately increasing customer satisfaction and loyalty.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402871" y="7085381"/>
            <a:ext cx="5856429" cy="2842988"/>
            <a:chOff x="0" y="0"/>
            <a:chExt cx="7808572" cy="379065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38100"/>
              <a:ext cx="7808572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IMPROVE INVENTORY MANAGEMENT: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194982"/>
              <a:ext cx="7808572" cy="2595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By tracking product sales, identifying top-selling items, and managing inventory levels, we can reduce waste, prevent stockouts, and ensure that high-demand products are always available.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0120"/>
            <a:ext cx="18288000" cy="12207240"/>
          </a:xfrm>
          <a:custGeom>
            <a:avLst/>
            <a:gdLst/>
            <a:ahLst/>
            <a:cxnLst/>
            <a:rect r="r" b="b" t="t" l="l"/>
            <a:pathLst>
              <a:path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80604" y="-735097"/>
            <a:ext cx="20649208" cy="11757194"/>
            <a:chOff x="0" y="0"/>
            <a:chExt cx="5438474" cy="30965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38474" cy="3096545"/>
            </a:xfrm>
            <a:custGeom>
              <a:avLst/>
              <a:gdLst/>
              <a:ahLst/>
              <a:cxnLst/>
              <a:rect r="r" b="b" t="t" l="l"/>
              <a:pathLst>
                <a:path h="3096545" w="5438474">
                  <a:moveTo>
                    <a:pt x="0" y="0"/>
                  </a:moveTo>
                  <a:lnTo>
                    <a:pt x="5438474" y="0"/>
                  </a:lnTo>
                  <a:lnTo>
                    <a:pt x="5438474" y="3096545"/>
                  </a:lnTo>
                  <a:lnTo>
                    <a:pt x="0" y="3096545"/>
                  </a:lnTo>
                  <a:close/>
                </a:path>
              </a:pathLst>
            </a:custGeom>
            <a:solidFill>
              <a:srgbClr val="000000">
                <a:alpha val="7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5438474" cy="317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79136">
            <a:off x="9767824" y="27107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604755">
            <a:off x="-9196357" y="-5995380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8"/>
                </a:lnTo>
                <a:lnTo>
                  <a:pt x="0" y="13407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16696" y="3664988"/>
            <a:ext cx="13854608" cy="268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Queries to </a:t>
            </a:r>
            <a:r>
              <a:rPr lang="en-US" sz="7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Optimize Store and Staff Performance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2891">
            <a:off x="7931271" y="-4546787"/>
            <a:ext cx="12733730" cy="7593934"/>
          </a:xfrm>
          <a:custGeom>
            <a:avLst/>
            <a:gdLst/>
            <a:ahLst/>
            <a:cxnLst/>
            <a:rect r="r" b="b" t="t" l="l"/>
            <a:pathLst>
              <a:path h="7593934" w="12733730">
                <a:moveTo>
                  <a:pt x="0" y="0"/>
                </a:moveTo>
                <a:lnTo>
                  <a:pt x="12733730" y="0"/>
                </a:lnTo>
                <a:lnTo>
                  <a:pt x="12733730" y="7593934"/>
                </a:lnTo>
                <a:lnTo>
                  <a:pt x="0" y="759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2891">
            <a:off x="-4213823" y="5101828"/>
            <a:ext cx="12733730" cy="7593934"/>
          </a:xfrm>
          <a:custGeom>
            <a:avLst/>
            <a:gdLst/>
            <a:ahLst/>
            <a:cxnLst/>
            <a:rect r="r" b="b" t="t" l="l"/>
            <a:pathLst>
              <a:path h="7593934" w="12733730">
                <a:moveTo>
                  <a:pt x="0" y="0"/>
                </a:moveTo>
                <a:lnTo>
                  <a:pt x="12733730" y="0"/>
                </a:lnTo>
                <a:lnTo>
                  <a:pt x="12733730" y="7593934"/>
                </a:lnTo>
                <a:lnTo>
                  <a:pt x="0" y="759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90768" y="3283996"/>
            <a:ext cx="9906464" cy="4310366"/>
          </a:xfrm>
          <a:custGeom>
            <a:avLst/>
            <a:gdLst/>
            <a:ahLst/>
            <a:cxnLst/>
            <a:rect r="r" b="b" t="t" l="l"/>
            <a:pathLst>
              <a:path h="4310366" w="9906464">
                <a:moveTo>
                  <a:pt x="0" y="0"/>
                </a:moveTo>
                <a:lnTo>
                  <a:pt x="9906464" y="0"/>
                </a:lnTo>
                <a:lnTo>
                  <a:pt x="9906464" y="4310366"/>
                </a:lnTo>
                <a:lnTo>
                  <a:pt x="0" y="4310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63209" y="1433030"/>
            <a:ext cx="11561582" cy="1850966"/>
            <a:chOff x="0" y="0"/>
            <a:chExt cx="15415443" cy="246795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5415443" cy="181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Find the total number of orders placed by each customer per store.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14235"/>
              <a:ext cx="15415443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90888">
            <a:off x="9158119" y="7381837"/>
            <a:ext cx="10372410" cy="3752926"/>
          </a:xfrm>
          <a:custGeom>
            <a:avLst/>
            <a:gdLst/>
            <a:ahLst/>
            <a:cxnLst/>
            <a:rect r="r" b="b" t="t" l="l"/>
            <a:pathLst>
              <a:path h="3752926" w="10372410">
                <a:moveTo>
                  <a:pt x="0" y="3752926"/>
                </a:moveTo>
                <a:lnTo>
                  <a:pt x="10372410" y="3752926"/>
                </a:lnTo>
                <a:lnTo>
                  <a:pt x="10372410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55309" y="3388627"/>
            <a:ext cx="9977382" cy="5869673"/>
          </a:xfrm>
          <a:custGeom>
            <a:avLst/>
            <a:gdLst/>
            <a:ahLst/>
            <a:cxnLst/>
            <a:rect r="r" b="b" t="t" l="l"/>
            <a:pathLst>
              <a:path h="5869673" w="9977382">
                <a:moveTo>
                  <a:pt x="0" y="0"/>
                </a:moveTo>
                <a:lnTo>
                  <a:pt x="9977382" y="0"/>
                </a:lnTo>
                <a:lnTo>
                  <a:pt x="9977382" y="5869673"/>
                </a:lnTo>
                <a:lnTo>
                  <a:pt x="0" y="5869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90888">
            <a:off x="-595481" y="-1432625"/>
            <a:ext cx="10372410" cy="3752926"/>
          </a:xfrm>
          <a:custGeom>
            <a:avLst/>
            <a:gdLst/>
            <a:ahLst/>
            <a:cxnLst/>
            <a:rect r="r" b="b" t="t" l="l"/>
            <a:pathLst>
              <a:path h="3752926" w="10372410">
                <a:moveTo>
                  <a:pt x="0" y="3752926"/>
                </a:moveTo>
                <a:lnTo>
                  <a:pt x="10372410" y="3752926"/>
                </a:lnTo>
                <a:lnTo>
                  <a:pt x="10372410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3209" y="1537661"/>
            <a:ext cx="11561582" cy="1850966"/>
            <a:chOff x="0" y="0"/>
            <a:chExt cx="15415443" cy="24679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8575"/>
              <a:ext cx="15415443" cy="181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Find the names of staff members who have not made any sales.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14235"/>
              <a:ext cx="15415443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3487">
            <a:off x="-10481890" y="3865004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3487">
            <a:off x="9013234" y="-7637390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85909" y="2590535"/>
            <a:ext cx="12716183" cy="7223874"/>
          </a:xfrm>
          <a:custGeom>
            <a:avLst/>
            <a:gdLst/>
            <a:ahLst/>
            <a:cxnLst/>
            <a:rect r="r" b="b" t="t" l="l"/>
            <a:pathLst>
              <a:path h="7223874" w="12716183">
                <a:moveTo>
                  <a:pt x="0" y="0"/>
                </a:moveTo>
                <a:lnTo>
                  <a:pt x="12716182" y="0"/>
                </a:lnTo>
                <a:lnTo>
                  <a:pt x="12716182" y="7223874"/>
                </a:lnTo>
                <a:lnTo>
                  <a:pt x="0" y="7223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3468" y="331502"/>
            <a:ext cx="16141064" cy="2479616"/>
            <a:chOff x="0" y="0"/>
            <a:chExt cx="21521419" cy="330615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21521419" cy="265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List the names of staff members who have made more sales than the average number of sales by all staff members.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52435"/>
              <a:ext cx="21521419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DAGPhSCGltk</dc:identifier>
  <dcterms:modified xsi:type="dcterms:W3CDTF">2011-08-01T06:04:30Z</dcterms:modified>
  <cp:revision>1</cp:revision>
  <dc:title>Jensons-USA-pdf</dc:title>
</cp:coreProperties>
</file>